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77" r:id="rId3"/>
    <p:sldId id="312" r:id="rId4"/>
    <p:sldId id="304"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2" autoAdjust="0"/>
    <p:restoredTop sz="94660"/>
  </p:normalViewPr>
  <p:slideViewPr>
    <p:cSldViewPr snapToGrid="0">
      <p:cViewPr varScale="1">
        <p:scale>
          <a:sx n="80" d="100"/>
          <a:sy n="80" d="100"/>
        </p:scale>
        <p:origin x="3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4 Havo.</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68368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47729" y="128790"/>
            <a:ext cx="8783391" cy="6729210"/>
          </a:xfrm>
        </p:spPr>
        <p:txBody>
          <a:bodyPr>
            <a:normAutofit/>
          </a:bodyPr>
          <a:lstStyle/>
          <a:p>
            <a:r>
              <a:rPr lang="nl-NL" sz="2500" dirty="0" smtClean="0"/>
              <a:t>Eerst gaan we het bruto jaarinkomen berekenen.</a:t>
            </a:r>
          </a:p>
          <a:p>
            <a:r>
              <a:rPr lang="nl-NL" sz="2500" dirty="0" smtClean="0"/>
              <a:t>Dat is het totale inkomen wat je zou verdienen als je geen belasting en premies zou hoeven te betalen.</a:t>
            </a:r>
          </a:p>
          <a:p>
            <a:r>
              <a:rPr lang="nl-NL" sz="2500" dirty="0" smtClean="0"/>
              <a:t>Je hoeft niet over het totale inkomen belasting betalen, er zijn uitgaves die je maakt die je van dit totale inkomen mag aftrekken voordat de inkomensbelasting wordt berekend.</a:t>
            </a:r>
          </a:p>
          <a:p>
            <a:r>
              <a:rPr lang="nl-NL" sz="2500" dirty="0" smtClean="0"/>
              <a:t>Denk aan: pensioenpremies, rente over een hypothecaire lening van je huis, reiskosten als je met het OV reist naar werk en giften aan goede doelen.</a:t>
            </a:r>
          </a:p>
          <a:p>
            <a:r>
              <a:rPr lang="nl-NL" sz="2500" dirty="0" smtClean="0"/>
              <a:t>Dit noemen we aftrekposten.</a:t>
            </a:r>
          </a:p>
          <a:p>
            <a:r>
              <a:rPr lang="nl-NL" sz="2500" dirty="0" smtClean="0"/>
              <a:t>Wanneer we het bruto jaarinkomen – aftrekposten nemen houden we het belastbaar jaarinkomen over. </a:t>
            </a:r>
          </a:p>
          <a:p>
            <a:r>
              <a:rPr lang="nl-NL" sz="2500" dirty="0" smtClean="0"/>
              <a:t>Hierover gaan we belasting betalen.</a:t>
            </a:r>
            <a:endParaRPr lang="nl-NL" sz="2500" dirty="0"/>
          </a:p>
        </p:txBody>
      </p:sp>
    </p:spTree>
    <p:extLst>
      <p:ext uri="{BB962C8B-B14F-4D97-AF65-F5344CB8AC3E}">
        <p14:creationId xmlns:p14="http://schemas.microsoft.com/office/powerpoint/2010/main" val="305383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677334" y="1210615"/>
            <a:ext cx="8596668" cy="4830748"/>
          </a:xfrm>
        </p:spPr>
        <p:txBody>
          <a:bodyPr>
            <a:noAutofit/>
          </a:bodyPr>
          <a:lstStyle/>
          <a:p>
            <a:r>
              <a:rPr lang="nl-NL" sz="2500" dirty="0" smtClean="0"/>
              <a:t>Bruto jaarinkomen van 50.000</a:t>
            </a:r>
          </a:p>
          <a:p>
            <a:r>
              <a:rPr lang="nl-NL" sz="2500" dirty="0" smtClean="0"/>
              <a:t>Aftrekposten van 10.000</a:t>
            </a:r>
          </a:p>
          <a:p>
            <a:r>
              <a:rPr lang="nl-NL" sz="2500" dirty="0" smtClean="0"/>
              <a:t>Belastingpercentage = 25% over het gehele inkomen.</a:t>
            </a:r>
          </a:p>
          <a:p>
            <a:r>
              <a:rPr lang="nl-NL" sz="2500" dirty="0" smtClean="0"/>
              <a:t>Heffingskorting van 5.000.</a:t>
            </a:r>
          </a:p>
          <a:p>
            <a:r>
              <a:rPr lang="nl-NL" sz="2500" dirty="0" smtClean="0"/>
              <a:t>Het inkomen waar we belasting over hoeven te betalen is 50.000 – 10.000 = 40.000</a:t>
            </a:r>
          </a:p>
          <a:p>
            <a:r>
              <a:rPr lang="nl-NL" sz="2500" dirty="0" smtClean="0"/>
              <a:t>Hierover betalen we 25% belasting. = 40.000 * 0.25 = 10.000</a:t>
            </a:r>
          </a:p>
          <a:p>
            <a:r>
              <a:rPr lang="nl-NL" sz="2500" dirty="0" smtClean="0"/>
              <a:t>Dit hoeven we niet volledig te betalen, we hebben nog recht op een heffingskorting van 5.000</a:t>
            </a:r>
          </a:p>
          <a:p>
            <a:r>
              <a:rPr lang="nl-NL" sz="2500" dirty="0" smtClean="0"/>
              <a:t>Dus we betalen 10.000 – 5.000 = 5.000 loonbelasting.</a:t>
            </a:r>
            <a:endParaRPr lang="nl-NL" sz="2500" dirty="0"/>
          </a:p>
        </p:txBody>
      </p:sp>
    </p:spTree>
    <p:extLst>
      <p:ext uri="{BB962C8B-B14F-4D97-AF65-F5344CB8AC3E}">
        <p14:creationId xmlns:p14="http://schemas.microsoft.com/office/powerpoint/2010/main" val="371882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opdracht 3.4</a:t>
            </a:r>
            <a:br>
              <a:rPr lang="nl-NL" dirty="0" smtClean="0"/>
            </a:br>
            <a:r>
              <a:rPr lang="nl-NL" dirty="0" smtClean="0"/>
              <a:t>ze verdiend 13 maanden salaris.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500" dirty="0"/>
              <a:t>5</a:t>
            </a:r>
            <a:r>
              <a:rPr lang="nl-NL" sz="2500" dirty="0" smtClean="0"/>
              <a:t> minuten de tijd, de laatste 2 minuten mag je overleggen. Probeer eerst zelf de sommen te maken.</a:t>
            </a:r>
          </a:p>
          <a:p>
            <a:pPr marL="0" indent="0">
              <a:buNone/>
            </a:pPr>
            <a:r>
              <a:rPr lang="nl-NL" sz="2500" dirty="0" smtClean="0"/>
              <a:t>Kom je niet uit							een deel van de opgave, sla deze							over.</a:t>
            </a:r>
            <a:endParaRPr lang="nl-NL" sz="2500" dirty="0"/>
          </a:p>
        </p:txBody>
      </p:sp>
      <p:sp>
        <p:nvSpPr>
          <p:cNvPr id="4" name="Ovaal 3"/>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2794716" y="3103807"/>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2794716" y="3103806"/>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189230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014"/>
          <a:stretch/>
        </p:blipFill>
        <p:spPr>
          <a:xfrm>
            <a:off x="0" y="0"/>
            <a:ext cx="12336087" cy="566670"/>
          </a:xfrm>
          <a:prstGeom prst="rect">
            <a:avLst/>
          </a:prstGeom>
        </p:spPr>
      </p:pic>
      <p:pic>
        <p:nvPicPr>
          <p:cNvPr id="5" name="Afbeelding 4"/>
          <p:cNvPicPr>
            <a:picLocks noChangeAspect="1"/>
          </p:cNvPicPr>
          <p:nvPr/>
        </p:nvPicPr>
        <p:blipFill rotWithShape="1">
          <a:blip r:embed="rId2"/>
          <a:srcRect b="37324"/>
          <a:stretch/>
        </p:blipFill>
        <p:spPr>
          <a:xfrm>
            <a:off x="0" y="0"/>
            <a:ext cx="12336087" cy="1146220"/>
          </a:xfrm>
          <a:prstGeom prst="rect">
            <a:avLst/>
          </a:prstGeom>
        </p:spPr>
      </p:pic>
      <p:pic>
        <p:nvPicPr>
          <p:cNvPr id="6" name="Afbeelding 5"/>
          <p:cNvPicPr>
            <a:picLocks noChangeAspect="1"/>
          </p:cNvPicPr>
          <p:nvPr/>
        </p:nvPicPr>
        <p:blipFill>
          <a:blip r:embed="rId2"/>
          <a:stretch>
            <a:fillRect/>
          </a:stretch>
        </p:blipFill>
        <p:spPr>
          <a:xfrm>
            <a:off x="0" y="0"/>
            <a:ext cx="12336087" cy="1828800"/>
          </a:xfrm>
          <a:prstGeom prst="rect">
            <a:avLst/>
          </a:prstGeom>
        </p:spPr>
      </p:pic>
    </p:spTree>
    <p:extLst>
      <p:ext uri="{BB962C8B-B14F-4D97-AF65-F5344CB8AC3E}">
        <p14:creationId xmlns:p14="http://schemas.microsoft.com/office/powerpoint/2010/main" val="165419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belastingpercentage</a:t>
            </a:r>
            <a:endParaRPr lang="nl-NL" dirty="0"/>
          </a:p>
        </p:txBody>
      </p:sp>
      <p:sp>
        <p:nvSpPr>
          <p:cNvPr id="3" name="Tijdelijke aanduiding voor inhoud 2"/>
          <p:cNvSpPr>
            <a:spLocks noGrp="1"/>
          </p:cNvSpPr>
          <p:nvPr>
            <p:ph idx="1"/>
          </p:nvPr>
        </p:nvSpPr>
        <p:spPr/>
        <p:txBody>
          <a:bodyPr>
            <a:normAutofit/>
          </a:bodyPr>
          <a:lstStyle/>
          <a:p>
            <a:r>
              <a:rPr lang="nl-NL" sz="2500" dirty="0" smtClean="0"/>
              <a:t>In ons voorbeeld gingen we ervanuit dat we een belastingpercentage hadden van 25% wat we moesten betalen over ons belastbaar inkomen.</a:t>
            </a:r>
          </a:p>
          <a:p>
            <a:r>
              <a:rPr lang="nl-NL" sz="2500" dirty="0" smtClean="0"/>
              <a:t>Daarentegen betalen we in </a:t>
            </a:r>
            <a:r>
              <a:rPr lang="nl-NL" sz="2500" dirty="0"/>
              <a:t>N</a:t>
            </a:r>
            <a:r>
              <a:rPr lang="nl-NL" sz="2500" dirty="0" smtClean="0"/>
              <a:t>ederland verschillende belastingpercentages over verschillende gedeeltes van ons inkomen.</a:t>
            </a:r>
            <a:endParaRPr lang="nl-NL" sz="2500" dirty="0"/>
          </a:p>
        </p:txBody>
      </p:sp>
    </p:spTree>
    <p:extLst>
      <p:ext uri="{BB962C8B-B14F-4D97-AF65-F5344CB8AC3E}">
        <p14:creationId xmlns:p14="http://schemas.microsoft.com/office/powerpoint/2010/main" val="1164997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Bladzijde 18, tabel 3.2</a:t>
            </a:r>
            <a:endParaRPr lang="nl-NL" dirty="0"/>
          </a:p>
        </p:txBody>
      </p:sp>
      <p:sp>
        <p:nvSpPr>
          <p:cNvPr id="3" name="Tijdelijke aanduiding voor inhoud 2"/>
          <p:cNvSpPr>
            <a:spLocks noGrp="1"/>
          </p:cNvSpPr>
          <p:nvPr>
            <p:ph idx="1"/>
          </p:nvPr>
        </p:nvSpPr>
        <p:spPr>
          <a:xfrm>
            <a:off x="296214" y="1313645"/>
            <a:ext cx="8977788" cy="4727717"/>
          </a:xfrm>
        </p:spPr>
        <p:txBody>
          <a:bodyPr>
            <a:normAutofit/>
          </a:bodyPr>
          <a:lstStyle/>
          <a:p>
            <a:r>
              <a:rPr lang="nl-NL" sz="2500" dirty="0" smtClean="0"/>
              <a:t>Wat zien we?</a:t>
            </a:r>
          </a:p>
          <a:p>
            <a:r>
              <a:rPr lang="nl-NL" sz="2500" dirty="0" smtClean="0"/>
              <a:t>als ons belastbaar inkomen 19.922 is, betalen we daarover 36.55% belasting.</a:t>
            </a:r>
          </a:p>
          <a:p>
            <a:r>
              <a:rPr lang="nl-NL" sz="2500" dirty="0" smtClean="0"/>
              <a:t>Als ons belastbaar inkomen 33.715 is, betalen we over de eerste 19.922 (schrijf 1) 36.55% belasting. En over de resterende onbelaste 13.793 (33.715 – 19.922) 40,4% belasting.</a:t>
            </a:r>
          </a:p>
          <a:p>
            <a:r>
              <a:rPr lang="nl-NL" sz="2500" dirty="0" smtClean="0"/>
              <a:t>Als ons belastbaar inkomen 66.421 is, betalen we over de eerste 19.922 3(schrijf 1) </a:t>
            </a:r>
            <a:r>
              <a:rPr lang="nl-NL" sz="2500" dirty="0" smtClean="0"/>
              <a:t>36.55</a:t>
            </a:r>
            <a:r>
              <a:rPr lang="nl-NL" sz="2500" dirty="0" smtClean="0"/>
              <a:t>% belasting, over 13.793 (schrijf 2) 40.4% belasting, en over de resterende 32.706 (66.421 – 19.922 – 13.973) 40.4% belasting.</a:t>
            </a:r>
            <a:endParaRPr lang="nl-NL" sz="2500" dirty="0"/>
          </a:p>
        </p:txBody>
      </p:sp>
    </p:spTree>
    <p:extLst>
      <p:ext uri="{BB962C8B-B14F-4D97-AF65-F5344CB8AC3E}">
        <p14:creationId xmlns:p14="http://schemas.microsoft.com/office/powerpoint/2010/main" val="3730600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Lees zorgvuldig door bladzijde 18.</a:t>
            </a:r>
            <a:endParaRPr lang="nl-NL" dirty="0"/>
          </a:p>
        </p:txBody>
      </p:sp>
      <p:sp>
        <p:nvSpPr>
          <p:cNvPr id="3" name="Tijdelijke aanduiding voor inhoud 2"/>
          <p:cNvSpPr>
            <a:spLocks noGrp="1"/>
          </p:cNvSpPr>
          <p:nvPr>
            <p:ph idx="1"/>
          </p:nvPr>
        </p:nvSpPr>
        <p:spPr/>
        <p:txBody>
          <a:bodyPr>
            <a:normAutofit/>
          </a:bodyPr>
          <a:lstStyle/>
          <a:p>
            <a:r>
              <a:rPr lang="nl-NL" sz="2500" dirty="0" smtClean="0"/>
              <a:t>Maak opdracht 3.5. Zorgvuldig lezen, tevens de toelichting bij de tabel 3.2 en 3.1. Deze opdracht gaan we morgen in alle rust bespreken.</a:t>
            </a:r>
          </a:p>
          <a:p>
            <a:endParaRPr lang="nl-NL" sz="2500" dirty="0"/>
          </a:p>
          <a:p>
            <a:r>
              <a:rPr lang="nl-NL" sz="2500" dirty="0" smtClean="0"/>
              <a:t>t/m 3.5 = tevens het HW</a:t>
            </a:r>
            <a:endParaRPr lang="nl-NL" sz="2500" dirty="0"/>
          </a:p>
        </p:txBody>
      </p:sp>
    </p:spTree>
    <p:extLst>
      <p:ext uri="{BB962C8B-B14F-4D97-AF65-F5344CB8AC3E}">
        <p14:creationId xmlns:p14="http://schemas.microsoft.com/office/powerpoint/2010/main" val="1124627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vandaag.</a:t>
            </a:r>
            <a:endParaRPr lang="nl-NL" dirty="0"/>
          </a:p>
        </p:txBody>
      </p:sp>
      <p:sp>
        <p:nvSpPr>
          <p:cNvPr id="3" name="Tijdelijke aanduiding voor inhoud 2"/>
          <p:cNvSpPr>
            <a:spLocks noGrp="1"/>
          </p:cNvSpPr>
          <p:nvPr>
            <p:ph idx="1"/>
          </p:nvPr>
        </p:nvSpPr>
        <p:spPr/>
        <p:txBody>
          <a:bodyPr>
            <a:normAutofit lnSpcReduction="10000"/>
          </a:bodyPr>
          <a:lstStyle/>
          <a:p>
            <a:r>
              <a:rPr lang="nl-NL" sz="2600" dirty="0" smtClean="0"/>
              <a:t>Korte terugblik afgelopen les. </a:t>
            </a:r>
            <a:r>
              <a:rPr lang="nl-NL" sz="2600" dirty="0" smtClean="0">
                <a:sym typeface="Wingdings" panose="05000000000000000000" pitchFamily="2" charset="2"/>
              </a:rPr>
              <a:t></a:t>
            </a:r>
            <a:endParaRPr lang="nl-NL" sz="2600" dirty="0" smtClean="0"/>
          </a:p>
          <a:p>
            <a:r>
              <a:rPr lang="nl-NL" sz="2600" dirty="0" smtClean="0"/>
              <a:t>Opdracht 3.5 nabespreken.</a:t>
            </a:r>
          </a:p>
          <a:p>
            <a:r>
              <a:rPr lang="nl-NL" sz="2600" dirty="0" smtClean="0"/>
              <a:t>Uitleg gemiddeld en marginaal heffingstarief.</a:t>
            </a:r>
          </a:p>
          <a:p>
            <a:r>
              <a:rPr lang="nl-NL" sz="2600" dirty="0" smtClean="0"/>
              <a:t>Uitleg proportioneel/progressief en degressief.</a:t>
            </a:r>
          </a:p>
          <a:p>
            <a:r>
              <a:rPr lang="nl-NL" sz="2600" dirty="0" smtClean="0"/>
              <a:t>Uitleg nivellerend/denivellerend en geen invloed op de inkomstverdeling.</a:t>
            </a:r>
          </a:p>
          <a:p>
            <a:r>
              <a:rPr lang="nl-NL" sz="2600" dirty="0"/>
              <a:t>Maken opdracht 3.6 </a:t>
            </a:r>
            <a:r>
              <a:rPr lang="nl-NL" sz="2600" dirty="0" smtClean="0"/>
              <a:t>en 3.7 </a:t>
            </a:r>
            <a:r>
              <a:rPr lang="nl-NL" sz="2600" dirty="0"/>
              <a:t>nabespreken.</a:t>
            </a:r>
          </a:p>
          <a:p>
            <a:r>
              <a:rPr lang="nl-NL" sz="2600" dirty="0" smtClean="0"/>
              <a:t>HW: t/m 3.9</a:t>
            </a:r>
          </a:p>
          <a:p>
            <a:endParaRPr lang="nl-NL" sz="2600" dirty="0" smtClean="0"/>
          </a:p>
          <a:p>
            <a:endParaRPr lang="nl-NL" sz="2600" dirty="0" smtClean="0"/>
          </a:p>
          <a:p>
            <a:endParaRPr lang="nl-NL" sz="2600" dirty="0"/>
          </a:p>
        </p:txBody>
      </p:sp>
    </p:spTree>
    <p:extLst>
      <p:ext uri="{BB962C8B-B14F-4D97-AF65-F5344CB8AC3E}">
        <p14:creationId xmlns:p14="http://schemas.microsoft.com/office/powerpoint/2010/main" val="4090323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677334" y="1210615"/>
            <a:ext cx="8596668" cy="4830748"/>
          </a:xfrm>
        </p:spPr>
        <p:txBody>
          <a:bodyPr>
            <a:noAutofit/>
          </a:bodyPr>
          <a:lstStyle/>
          <a:p>
            <a:r>
              <a:rPr lang="nl-NL" sz="2500" dirty="0" smtClean="0"/>
              <a:t>Bruto jaarinkomen van 50.000</a:t>
            </a:r>
          </a:p>
          <a:p>
            <a:r>
              <a:rPr lang="nl-NL" sz="2500" dirty="0" smtClean="0"/>
              <a:t>Aftrekposten van 10.000</a:t>
            </a:r>
          </a:p>
          <a:p>
            <a:r>
              <a:rPr lang="nl-NL" sz="2500" dirty="0" smtClean="0"/>
              <a:t>Belastingpercentage = 25% over het gehele inkomen.</a:t>
            </a:r>
          </a:p>
          <a:p>
            <a:r>
              <a:rPr lang="nl-NL" sz="2500" dirty="0" smtClean="0"/>
              <a:t>Heffingskorting van 5.000.</a:t>
            </a:r>
          </a:p>
          <a:p>
            <a:r>
              <a:rPr lang="nl-NL" sz="2500" dirty="0" smtClean="0"/>
              <a:t>Het inkomen waar we belasting over hoeven te betalen is 50.000 – 10.000 = 40.000</a:t>
            </a:r>
          </a:p>
          <a:p>
            <a:r>
              <a:rPr lang="nl-NL" sz="2500" dirty="0" smtClean="0"/>
              <a:t>Hierover betalen we 25% belasting. = 40.000 * 0.25 = 10.000</a:t>
            </a:r>
          </a:p>
          <a:p>
            <a:r>
              <a:rPr lang="nl-NL" sz="2500" dirty="0" smtClean="0"/>
              <a:t>Dit hoeven we niet volledig te betalen, we hebben nog recht op een heffingskorting van 5.000</a:t>
            </a:r>
          </a:p>
          <a:p>
            <a:r>
              <a:rPr lang="nl-NL" sz="2500" dirty="0" smtClean="0"/>
              <a:t>Dus we betalen 10.000 – 5.000 = 5.000 loonbelasting.</a:t>
            </a:r>
            <a:endParaRPr lang="nl-NL" sz="2500" dirty="0"/>
          </a:p>
        </p:txBody>
      </p:sp>
    </p:spTree>
    <p:extLst>
      <p:ext uri="{BB962C8B-B14F-4D97-AF65-F5344CB8AC3E}">
        <p14:creationId xmlns:p14="http://schemas.microsoft.com/office/powerpoint/2010/main" val="56187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Open bladzijde 18</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96377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Planner aankomende 2 uur.</a:t>
            </a:r>
            <a:endParaRPr lang="nl-NL" dirty="0"/>
          </a:p>
        </p:txBody>
      </p:sp>
      <p:sp>
        <p:nvSpPr>
          <p:cNvPr id="3" name="Tijdelijke aanduiding voor inhoud 2"/>
          <p:cNvSpPr>
            <a:spLocks noGrp="1"/>
          </p:cNvSpPr>
          <p:nvPr>
            <p:ph idx="1"/>
          </p:nvPr>
        </p:nvSpPr>
        <p:spPr/>
        <p:txBody>
          <a:bodyPr>
            <a:normAutofit/>
          </a:bodyPr>
          <a:lstStyle/>
          <a:p>
            <a:r>
              <a:rPr lang="nl-NL" sz="2600" dirty="0" smtClean="0"/>
              <a:t>Start maken H3 belastingen.</a:t>
            </a:r>
          </a:p>
          <a:p>
            <a:endParaRPr lang="nl-NL" sz="2600" dirty="0" smtClean="0"/>
          </a:p>
          <a:p>
            <a:endParaRPr lang="nl-NL" sz="2600" dirty="0"/>
          </a:p>
        </p:txBody>
      </p:sp>
    </p:spTree>
    <p:extLst>
      <p:ext uri="{BB962C8B-B14F-4D97-AF65-F5344CB8AC3E}">
        <p14:creationId xmlns:p14="http://schemas.microsoft.com/office/powerpoint/2010/main" val="50502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4101"/>
          <a:stretch/>
        </p:blipFill>
        <p:spPr>
          <a:xfrm>
            <a:off x="0" y="0"/>
            <a:ext cx="12192000" cy="357188"/>
          </a:xfrm>
          <a:prstGeom prst="rect">
            <a:avLst/>
          </a:prstGeom>
        </p:spPr>
      </p:pic>
      <p:pic>
        <p:nvPicPr>
          <p:cNvPr id="5" name="Afbeelding 4"/>
          <p:cNvPicPr>
            <a:picLocks noChangeAspect="1"/>
          </p:cNvPicPr>
          <p:nvPr/>
        </p:nvPicPr>
        <p:blipFill rotWithShape="1">
          <a:blip r:embed="rId2"/>
          <a:srcRect b="87259"/>
          <a:stretch/>
        </p:blipFill>
        <p:spPr>
          <a:xfrm>
            <a:off x="0" y="0"/>
            <a:ext cx="12192000" cy="771525"/>
          </a:xfrm>
          <a:prstGeom prst="rect">
            <a:avLst/>
          </a:prstGeom>
        </p:spPr>
      </p:pic>
      <p:pic>
        <p:nvPicPr>
          <p:cNvPr id="6" name="Afbeelding 5"/>
          <p:cNvPicPr>
            <a:picLocks noChangeAspect="1"/>
          </p:cNvPicPr>
          <p:nvPr/>
        </p:nvPicPr>
        <p:blipFill rotWithShape="1">
          <a:blip r:embed="rId2"/>
          <a:srcRect b="75461"/>
          <a:stretch/>
        </p:blipFill>
        <p:spPr>
          <a:xfrm>
            <a:off x="0" y="0"/>
            <a:ext cx="12192000" cy="1485900"/>
          </a:xfrm>
          <a:prstGeom prst="rect">
            <a:avLst/>
          </a:prstGeom>
        </p:spPr>
      </p:pic>
      <p:pic>
        <p:nvPicPr>
          <p:cNvPr id="7" name="Afbeelding 6"/>
          <p:cNvPicPr>
            <a:picLocks noChangeAspect="1"/>
          </p:cNvPicPr>
          <p:nvPr/>
        </p:nvPicPr>
        <p:blipFill rotWithShape="1">
          <a:blip r:embed="rId2"/>
          <a:srcRect b="70270"/>
          <a:stretch/>
        </p:blipFill>
        <p:spPr>
          <a:xfrm>
            <a:off x="0" y="0"/>
            <a:ext cx="12192000" cy="1800225"/>
          </a:xfrm>
          <a:prstGeom prst="rect">
            <a:avLst/>
          </a:prstGeom>
        </p:spPr>
      </p:pic>
      <p:pic>
        <p:nvPicPr>
          <p:cNvPr id="8" name="Afbeelding 7"/>
          <p:cNvPicPr>
            <a:picLocks noChangeAspect="1"/>
          </p:cNvPicPr>
          <p:nvPr/>
        </p:nvPicPr>
        <p:blipFill rotWithShape="1">
          <a:blip r:embed="rId2"/>
          <a:srcRect b="64843"/>
          <a:stretch/>
        </p:blipFill>
        <p:spPr>
          <a:xfrm>
            <a:off x="0" y="0"/>
            <a:ext cx="12192000" cy="2128838"/>
          </a:xfrm>
          <a:prstGeom prst="rect">
            <a:avLst/>
          </a:prstGeom>
        </p:spPr>
      </p:pic>
      <p:pic>
        <p:nvPicPr>
          <p:cNvPr id="10" name="Afbeelding 9"/>
          <p:cNvPicPr>
            <a:picLocks noChangeAspect="1"/>
          </p:cNvPicPr>
          <p:nvPr/>
        </p:nvPicPr>
        <p:blipFill rotWithShape="1">
          <a:blip r:embed="rId2"/>
          <a:srcRect b="59416"/>
          <a:stretch/>
        </p:blipFill>
        <p:spPr>
          <a:xfrm>
            <a:off x="0" y="0"/>
            <a:ext cx="12192000" cy="2457450"/>
          </a:xfrm>
          <a:prstGeom prst="rect">
            <a:avLst/>
          </a:prstGeom>
        </p:spPr>
      </p:pic>
      <p:pic>
        <p:nvPicPr>
          <p:cNvPr id="11" name="Afbeelding 10"/>
          <p:cNvPicPr>
            <a:picLocks noChangeAspect="1"/>
          </p:cNvPicPr>
          <p:nvPr/>
        </p:nvPicPr>
        <p:blipFill rotWithShape="1">
          <a:blip r:embed="rId2"/>
          <a:srcRect b="53753"/>
          <a:stretch/>
        </p:blipFill>
        <p:spPr>
          <a:xfrm>
            <a:off x="0" y="0"/>
            <a:ext cx="12192000" cy="2800350"/>
          </a:xfrm>
          <a:prstGeom prst="rect">
            <a:avLst/>
          </a:prstGeom>
        </p:spPr>
      </p:pic>
      <p:pic>
        <p:nvPicPr>
          <p:cNvPr id="12" name="Afbeelding 11"/>
          <p:cNvPicPr>
            <a:picLocks noChangeAspect="1"/>
          </p:cNvPicPr>
          <p:nvPr/>
        </p:nvPicPr>
        <p:blipFill rotWithShape="1">
          <a:blip r:embed="rId2"/>
          <a:srcRect b="48562"/>
          <a:stretch/>
        </p:blipFill>
        <p:spPr>
          <a:xfrm>
            <a:off x="0" y="0"/>
            <a:ext cx="12192000" cy="3114675"/>
          </a:xfrm>
          <a:prstGeom prst="rect">
            <a:avLst/>
          </a:prstGeom>
        </p:spPr>
      </p:pic>
      <p:pic>
        <p:nvPicPr>
          <p:cNvPr id="13" name="Afbeelding 12"/>
          <p:cNvPicPr>
            <a:picLocks noChangeAspect="1"/>
          </p:cNvPicPr>
          <p:nvPr/>
        </p:nvPicPr>
        <p:blipFill rotWithShape="1">
          <a:blip r:embed="rId2"/>
          <a:srcRect b="42663"/>
          <a:stretch/>
        </p:blipFill>
        <p:spPr>
          <a:xfrm>
            <a:off x="0" y="0"/>
            <a:ext cx="12192000" cy="3471863"/>
          </a:xfrm>
          <a:prstGeom prst="rect">
            <a:avLst/>
          </a:prstGeom>
        </p:spPr>
      </p:pic>
      <p:pic>
        <p:nvPicPr>
          <p:cNvPr id="14" name="Afbeelding 13"/>
          <p:cNvPicPr>
            <a:picLocks noChangeAspect="1"/>
          </p:cNvPicPr>
          <p:nvPr/>
        </p:nvPicPr>
        <p:blipFill rotWithShape="1">
          <a:blip r:embed="rId2"/>
          <a:srcRect b="37473"/>
          <a:stretch/>
        </p:blipFill>
        <p:spPr>
          <a:xfrm>
            <a:off x="0" y="0"/>
            <a:ext cx="12192000" cy="3786188"/>
          </a:xfrm>
          <a:prstGeom prst="rect">
            <a:avLst/>
          </a:prstGeom>
        </p:spPr>
      </p:pic>
      <p:pic>
        <p:nvPicPr>
          <p:cNvPr id="15" name="Afbeelding 14"/>
          <p:cNvPicPr>
            <a:picLocks noChangeAspect="1"/>
          </p:cNvPicPr>
          <p:nvPr/>
        </p:nvPicPr>
        <p:blipFill rotWithShape="1">
          <a:blip r:embed="rId2"/>
          <a:srcRect b="20012"/>
          <a:stretch/>
        </p:blipFill>
        <p:spPr>
          <a:xfrm>
            <a:off x="0" y="0"/>
            <a:ext cx="12192000" cy="4843463"/>
          </a:xfrm>
          <a:prstGeom prst="rect">
            <a:avLst/>
          </a:prstGeom>
        </p:spPr>
      </p:pic>
      <p:pic>
        <p:nvPicPr>
          <p:cNvPr id="16" name="Afbeelding 15"/>
          <p:cNvPicPr>
            <a:picLocks noChangeAspect="1"/>
          </p:cNvPicPr>
          <p:nvPr/>
        </p:nvPicPr>
        <p:blipFill rotWithShape="1">
          <a:blip r:embed="rId2"/>
          <a:srcRect b="10338"/>
          <a:stretch/>
        </p:blipFill>
        <p:spPr>
          <a:xfrm>
            <a:off x="0" y="0"/>
            <a:ext cx="12192000" cy="5429250"/>
          </a:xfrm>
          <a:prstGeom prst="rect">
            <a:avLst/>
          </a:prstGeom>
        </p:spPr>
      </p:pic>
      <p:pic>
        <p:nvPicPr>
          <p:cNvPr id="17" name="Afbeelding 16"/>
          <p:cNvPicPr>
            <a:picLocks noChangeAspect="1"/>
          </p:cNvPicPr>
          <p:nvPr/>
        </p:nvPicPr>
        <p:blipFill>
          <a:blip r:embed="rId2"/>
          <a:stretch>
            <a:fillRect/>
          </a:stretch>
        </p:blipFill>
        <p:spPr>
          <a:xfrm>
            <a:off x="0" y="0"/>
            <a:ext cx="12192000" cy="6055224"/>
          </a:xfrm>
          <a:prstGeom prst="rect">
            <a:avLst/>
          </a:prstGeom>
        </p:spPr>
      </p:pic>
    </p:spTree>
    <p:extLst>
      <p:ext uri="{BB962C8B-B14F-4D97-AF65-F5344CB8AC3E}">
        <p14:creationId xmlns:p14="http://schemas.microsoft.com/office/powerpoint/2010/main" val="420147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Gemiddelde heffingstarief.</a:t>
            </a:r>
            <a:endParaRPr lang="nl-NL" dirty="0"/>
          </a:p>
        </p:txBody>
      </p:sp>
      <p:sp>
        <p:nvSpPr>
          <p:cNvPr id="3" name="Tijdelijke aanduiding voor inhoud 2"/>
          <p:cNvSpPr>
            <a:spLocks noGrp="1"/>
          </p:cNvSpPr>
          <p:nvPr>
            <p:ph idx="1"/>
          </p:nvPr>
        </p:nvSpPr>
        <p:spPr/>
        <p:txBody>
          <a:bodyPr>
            <a:normAutofit/>
          </a:bodyPr>
          <a:lstStyle/>
          <a:p>
            <a:r>
              <a:rPr lang="nl-NL" sz="2500" dirty="0" smtClean="0"/>
              <a:t>Het gemiddelde heffingstarief = inkomensheffing (16.089) / brutoloon (54.600) * 100%.</a:t>
            </a:r>
          </a:p>
          <a:p>
            <a:r>
              <a:rPr lang="nl-NL" sz="2500" dirty="0" smtClean="0"/>
              <a:t>Berekend hoeveel je gemiddeld je over je loon belasting betaald.</a:t>
            </a:r>
          </a:p>
          <a:p>
            <a:r>
              <a:rPr lang="nl-NL" sz="2500" dirty="0" smtClean="0"/>
              <a:t>Het marginale heffingstarief = het percentage wat je aan loonbelasting betaald over je laatst verdiende euro. </a:t>
            </a:r>
            <a:r>
              <a:rPr lang="nl-NL" sz="2500" dirty="0" err="1" smtClean="0"/>
              <a:t>Cq</a:t>
            </a:r>
            <a:r>
              <a:rPr lang="nl-NL" sz="2500" dirty="0" smtClean="0"/>
              <a:t> de 49.400 euro (belastbaar inkomen) valt in schrijf 3, dus je betaald over je laatst verdiende euro 40,4%.</a:t>
            </a:r>
            <a:endParaRPr lang="nl-NL" sz="2500" dirty="0"/>
          </a:p>
        </p:txBody>
      </p:sp>
    </p:spTree>
    <p:extLst>
      <p:ext uri="{BB962C8B-B14F-4D97-AF65-F5344CB8AC3E}">
        <p14:creationId xmlns:p14="http://schemas.microsoft.com/office/powerpoint/2010/main" val="193824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Type belastingsystemen: proportioneel.</a:t>
            </a:r>
            <a:endParaRPr lang="nl-NL" dirty="0"/>
          </a:p>
        </p:txBody>
      </p:sp>
      <p:sp>
        <p:nvSpPr>
          <p:cNvPr id="3" name="Tijdelijke aanduiding voor inhoud 2"/>
          <p:cNvSpPr>
            <a:spLocks noGrp="1"/>
          </p:cNvSpPr>
          <p:nvPr>
            <p:ph idx="1"/>
          </p:nvPr>
        </p:nvSpPr>
        <p:spPr>
          <a:xfrm>
            <a:off x="677334" y="1271589"/>
            <a:ext cx="8596668" cy="4769774"/>
          </a:xfrm>
        </p:spPr>
        <p:txBody>
          <a:bodyPr>
            <a:noAutofit/>
          </a:bodyPr>
          <a:lstStyle/>
          <a:p>
            <a:r>
              <a:rPr lang="nl-NL" sz="2600" dirty="0" smtClean="0"/>
              <a:t>Als je over al je inkomen hetzelfde belastingpercentage betaald. Noemen we dat een proportioneel belastingstelsel. </a:t>
            </a:r>
            <a:r>
              <a:rPr lang="nl-NL" sz="2600" dirty="0" err="1" smtClean="0"/>
              <a:t>Bvb</a:t>
            </a:r>
            <a:r>
              <a:rPr lang="nl-NL" sz="2600" dirty="0" smtClean="0"/>
              <a:t> over alles 50%.</a:t>
            </a:r>
          </a:p>
          <a:p>
            <a:r>
              <a:rPr lang="nl-NL" sz="2600" dirty="0" smtClean="0"/>
              <a:t>Dit heeft geen effect op de inkomensverdeling. </a:t>
            </a:r>
          </a:p>
          <a:p>
            <a:r>
              <a:rPr lang="nl-NL" sz="2600" dirty="0" smtClean="0"/>
              <a:t>Stel persoon A verdien 100 euro, persoon B 50 euro. </a:t>
            </a:r>
          </a:p>
          <a:p>
            <a:r>
              <a:rPr lang="nl-NL" sz="2600" dirty="0" smtClean="0"/>
              <a:t>Persoon A verdiend dus 2x zoveel als persoon B.</a:t>
            </a:r>
          </a:p>
          <a:p>
            <a:r>
              <a:rPr lang="nl-NL" sz="2600" dirty="0" smtClean="0"/>
              <a:t>Na belasting verdiend persoon A 50 euro (tenslotte 50 euro belasting), persoon B verdiend nog maar 25 euro (tenslotte 25 euro belasting).</a:t>
            </a:r>
          </a:p>
          <a:p>
            <a:r>
              <a:rPr lang="nl-NL" sz="2600" dirty="0" smtClean="0"/>
              <a:t>Na belasting verdiend persoon A nog steeds 2x zoveel. De inkomensverdeling is niet aangepast.</a:t>
            </a:r>
          </a:p>
        </p:txBody>
      </p:sp>
    </p:spTree>
    <p:extLst>
      <p:ext uri="{BB962C8B-B14F-4D97-AF65-F5344CB8AC3E}">
        <p14:creationId xmlns:p14="http://schemas.microsoft.com/office/powerpoint/2010/main" val="81005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progressief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hoger belastingpercentage gaat betalen naarmate je meer gaat verdienen, zoals in het voorbeeld. Noemen we dit een progressief belastingstelsel.</a:t>
            </a:r>
          </a:p>
          <a:p>
            <a:r>
              <a:rPr lang="nl-NL" sz="2500" dirty="0" smtClean="0"/>
              <a:t>Dit werkt nivellerend (de inkomens komen na belasting </a:t>
            </a:r>
            <a:r>
              <a:rPr lang="nl-NL" sz="2500" dirty="0" smtClean="0"/>
              <a:t>relatief dichter </a:t>
            </a:r>
            <a:r>
              <a:rPr lang="nl-NL" sz="2500" dirty="0" smtClean="0"/>
              <a:t>bij elkaar te liggen).</a:t>
            </a:r>
          </a:p>
          <a:p>
            <a:r>
              <a:rPr lang="nl-NL" sz="2500" dirty="0" smtClean="0"/>
              <a:t>Stel persoon A die 100 verdiend betaald gemiddeld 50% belasting, persoon B die 50 verdiend betaal gemiddeld 40% belasting.</a:t>
            </a:r>
          </a:p>
          <a:p>
            <a:r>
              <a:rPr lang="nl-NL" sz="2500" dirty="0" smtClean="0"/>
              <a:t>Voor belasting verdiend persoon A 2x zoveel.</a:t>
            </a:r>
          </a:p>
          <a:p>
            <a:r>
              <a:rPr lang="nl-NL" sz="2500" dirty="0" smtClean="0"/>
              <a:t>Na belasting verdiend person A 50, en persoon B 30 euro.</a:t>
            </a:r>
          </a:p>
          <a:p>
            <a:r>
              <a:rPr lang="nl-NL" sz="2500" dirty="0" smtClean="0"/>
              <a:t>Het is inmiddels minder dan 2x zoveel. Inkomen zijn relatief dichter bij elkaar gekomen.</a:t>
            </a:r>
            <a:endParaRPr lang="nl-NL" sz="2500" dirty="0"/>
          </a:p>
        </p:txBody>
      </p:sp>
    </p:spTree>
    <p:extLst>
      <p:ext uri="{BB962C8B-B14F-4D97-AF65-F5344CB8AC3E}">
        <p14:creationId xmlns:p14="http://schemas.microsoft.com/office/powerpoint/2010/main" val="159110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degressief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lager belastingpercentage gaat betalen naarmate je meer gaat verdienen, zoals in Amerika. Noemen we dit een degressief belastingstelsel.</a:t>
            </a:r>
          </a:p>
          <a:p>
            <a:r>
              <a:rPr lang="nl-NL" sz="2500" dirty="0" smtClean="0"/>
              <a:t>Dit werkt denivellerend (de inkomens komen na belasting </a:t>
            </a:r>
            <a:r>
              <a:rPr lang="nl-NL" sz="2500" dirty="0" smtClean="0"/>
              <a:t>relatief verder </a:t>
            </a:r>
            <a:r>
              <a:rPr lang="nl-NL" sz="2500" dirty="0" smtClean="0"/>
              <a:t>van elkaar vandaan te liggen).</a:t>
            </a:r>
          </a:p>
          <a:p>
            <a:r>
              <a:rPr lang="nl-NL" sz="2500" dirty="0" smtClean="0"/>
              <a:t>Stel persoon A die 100 verdiend betaald gemiddeld 50% belasting, persoon B die 50 verdiend betaal gemiddeld 60% belasting.</a:t>
            </a:r>
          </a:p>
          <a:p>
            <a:r>
              <a:rPr lang="nl-NL" sz="2500" dirty="0" smtClean="0"/>
              <a:t>Voor belasting verdiend persoon A 2x zoveel.</a:t>
            </a:r>
          </a:p>
          <a:p>
            <a:r>
              <a:rPr lang="nl-NL" sz="2500" dirty="0" smtClean="0"/>
              <a:t>Na belasting verdiend person A 50, en persoon B 20 euro.</a:t>
            </a:r>
          </a:p>
          <a:p>
            <a:r>
              <a:rPr lang="nl-NL" sz="2500" dirty="0" smtClean="0"/>
              <a:t>Het is inmiddels meer dan 2x zoveel. Inkomen zijn relatief verder van elkaar af komen te liggen.</a:t>
            </a:r>
            <a:endParaRPr lang="nl-NL" sz="2500" dirty="0"/>
          </a:p>
        </p:txBody>
      </p:sp>
    </p:spTree>
    <p:extLst>
      <p:ext uri="{BB962C8B-B14F-4D97-AF65-F5344CB8AC3E}">
        <p14:creationId xmlns:p14="http://schemas.microsoft.com/office/powerpoint/2010/main" val="26421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opdracht 3.6 en 3.7</a:t>
            </a:r>
            <a:endParaRPr lang="nl-NL" dirty="0"/>
          </a:p>
        </p:txBody>
      </p:sp>
      <p:sp>
        <p:nvSpPr>
          <p:cNvPr id="3" name="Tijdelijke aanduiding voor inhoud 2"/>
          <p:cNvSpPr>
            <a:spLocks noGrp="1"/>
          </p:cNvSpPr>
          <p:nvPr>
            <p:ph idx="1"/>
          </p:nvPr>
        </p:nvSpPr>
        <p:spPr/>
        <p:txBody>
          <a:bodyPr>
            <a:normAutofit/>
          </a:bodyPr>
          <a:lstStyle/>
          <a:p>
            <a:r>
              <a:rPr lang="nl-NL" sz="2500" dirty="0" smtClean="0"/>
              <a:t>Wederom 14 minuten de tijd, je mag overleggen.</a:t>
            </a:r>
            <a:endParaRPr lang="nl-NL" sz="2500" dirty="0"/>
          </a:p>
        </p:txBody>
      </p:sp>
      <p:sp>
        <p:nvSpPr>
          <p:cNvPr id="4" name="Ovaal 3"/>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2794716" y="3103807"/>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2794716" y="3103806"/>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2794716" y="3103804"/>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2794716" y="3103803"/>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2794716" y="3103802"/>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2794716" y="3103801"/>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2794716" y="3103799"/>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2767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421"/>
          <a:stretch/>
        </p:blipFill>
        <p:spPr>
          <a:xfrm>
            <a:off x="0" y="0"/>
            <a:ext cx="12154913" cy="1585913"/>
          </a:xfrm>
          <a:prstGeom prst="rect">
            <a:avLst/>
          </a:prstGeom>
        </p:spPr>
      </p:pic>
      <p:pic>
        <p:nvPicPr>
          <p:cNvPr id="5" name="Afbeelding 4"/>
          <p:cNvPicPr>
            <a:picLocks noChangeAspect="1"/>
          </p:cNvPicPr>
          <p:nvPr/>
        </p:nvPicPr>
        <p:blipFill rotWithShape="1">
          <a:blip r:embed="rId2"/>
          <a:srcRect b="47107"/>
          <a:stretch/>
        </p:blipFill>
        <p:spPr>
          <a:xfrm>
            <a:off x="0" y="1"/>
            <a:ext cx="12154913" cy="2743200"/>
          </a:xfrm>
          <a:prstGeom prst="rect">
            <a:avLst/>
          </a:prstGeom>
        </p:spPr>
      </p:pic>
      <p:pic>
        <p:nvPicPr>
          <p:cNvPr id="6" name="Afbeelding 5"/>
          <p:cNvPicPr>
            <a:picLocks noChangeAspect="1"/>
          </p:cNvPicPr>
          <p:nvPr/>
        </p:nvPicPr>
        <p:blipFill rotWithShape="1">
          <a:blip r:embed="rId2"/>
          <a:srcRect b="31405"/>
          <a:stretch/>
        </p:blipFill>
        <p:spPr>
          <a:xfrm>
            <a:off x="0" y="1"/>
            <a:ext cx="12154913" cy="3557588"/>
          </a:xfrm>
          <a:prstGeom prst="rect">
            <a:avLst/>
          </a:prstGeom>
        </p:spPr>
      </p:pic>
      <p:pic>
        <p:nvPicPr>
          <p:cNvPr id="7" name="Afbeelding 6"/>
          <p:cNvPicPr>
            <a:picLocks noChangeAspect="1"/>
          </p:cNvPicPr>
          <p:nvPr/>
        </p:nvPicPr>
        <p:blipFill rotWithShape="1">
          <a:blip r:embed="rId2"/>
          <a:srcRect b="24518"/>
          <a:stretch/>
        </p:blipFill>
        <p:spPr>
          <a:xfrm>
            <a:off x="0" y="0"/>
            <a:ext cx="12154913" cy="3914775"/>
          </a:xfrm>
          <a:prstGeom prst="rect">
            <a:avLst/>
          </a:prstGeom>
        </p:spPr>
      </p:pic>
      <p:pic>
        <p:nvPicPr>
          <p:cNvPr id="8" name="Afbeelding 7"/>
          <p:cNvPicPr>
            <a:picLocks noChangeAspect="1"/>
          </p:cNvPicPr>
          <p:nvPr/>
        </p:nvPicPr>
        <p:blipFill rotWithShape="1">
          <a:blip r:embed="rId2"/>
          <a:srcRect b="16529"/>
          <a:stretch/>
        </p:blipFill>
        <p:spPr>
          <a:xfrm>
            <a:off x="0" y="0"/>
            <a:ext cx="12154913" cy="4329113"/>
          </a:xfrm>
          <a:prstGeom prst="rect">
            <a:avLst/>
          </a:prstGeom>
        </p:spPr>
      </p:pic>
      <p:pic>
        <p:nvPicPr>
          <p:cNvPr id="9" name="Afbeelding 8"/>
          <p:cNvPicPr>
            <a:picLocks noChangeAspect="1"/>
          </p:cNvPicPr>
          <p:nvPr/>
        </p:nvPicPr>
        <p:blipFill>
          <a:blip r:embed="rId2"/>
          <a:stretch>
            <a:fillRect/>
          </a:stretch>
        </p:blipFill>
        <p:spPr>
          <a:xfrm>
            <a:off x="0" y="0"/>
            <a:ext cx="12154913" cy="5186363"/>
          </a:xfrm>
          <a:prstGeom prst="rect">
            <a:avLst/>
          </a:prstGeom>
        </p:spPr>
      </p:pic>
    </p:spTree>
    <p:extLst>
      <p:ext uri="{BB962C8B-B14F-4D97-AF65-F5344CB8AC3E}">
        <p14:creationId xmlns:p14="http://schemas.microsoft.com/office/powerpoint/2010/main" val="341068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000"/>
          <a:stretch/>
        </p:blipFill>
        <p:spPr>
          <a:xfrm>
            <a:off x="0" y="-1"/>
            <a:ext cx="12199108" cy="400051"/>
          </a:xfrm>
          <a:prstGeom prst="rect">
            <a:avLst/>
          </a:prstGeom>
        </p:spPr>
      </p:pic>
      <p:pic>
        <p:nvPicPr>
          <p:cNvPr id="5" name="Afbeelding 4"/>
          <p:cNvPicPr>
            <a:picLocks noChangeAspect="1"/>
          </p:cNvPicPr>
          <p:nvPr/>
        </p:nvPicPr>
        <p:blipFill rotWithShape="1">
          <a:blip r:embed="rId2"/>
          <a:srcRect b="53143"/>
          <a:stretch/>
        </p:blipFill>
        <p:spPr>
          <a:xfrm>
            <a:off x="0" y="0"/>
            <a:ext cx="12199108" cy="1171576"/>
          </a:xfrm>
          <a:prstGeom prst="rect">
            <a:avLst/>
          </a:prstGeom>
        </p:spPr>
      </p:pic>
      <p:pic>
        <p:nvPicPr>
          <p:cNvPr id="6" name="Afbeelding 5"/>
          <p:cNvPicPr>
            <a:picLocks noChangeAspect="1"/>
          </p:cNvPicPr>
          <p:nvPr/>
        </p:nvPicPr>
        <p:blipFill>
          <a:blip r:embed="rId2"/>
          <a:stretch>
            <a:fillRect/>
          </a:stretch>
        </p:blipFill>
        <p:spPr>
          <a:xfrm>
            <a:off x="0" y="-1"/>
            <a:ext cx="12199108" cy="2500313"/>
          </a:xfrm>
          <a:prstGeom prst="rect">
            <a:avLst/>
          </a:prstGeom>
        </p:spPr>
      </p:pic>
    </p:spTree>
    <p:extLst>
      <p:ext uri="{BB962C8B-B14F-4D97-AF65-F5344CB8AC3E}">
        <p14:creationId xmlns:p14="http://schemas.microsoft.com/office/powerpoint/2010/main" val="401825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aan de slag/</a:t>
            </a:r>
            <a:r>
              <a:rPr lang="nl-NL" dirty="0" err="1" smtClean="0"/>
              <a:t>hw</a:t>
            </a:r>
            <a:r>
              <a:rPr lang="nl-NL" dirty="0" smtClean="0"/>
              <a:t> tm3.9</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184481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4134201723"/>
              </p:ext>
            </p:extLst>
          </p:nvPr>
        </p:nvGraphicFramePr>
        <p:xfrm>
          <a:off x="553791" y="1648496"/>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dirty="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graphicFrame>
        <p:nvGraphicFramePr>
          <p:cNvPr id="6" name="Tijdelijke aanduiding voor inhoud 4"/>
          <p:cNvGraphicFramePr>
            <a:graphicFrameLocks/>
          </p:cNvGraphicFramePr>
          <p:nvPr>
            <p:extLst>
              <p:ext uri="{D42A27DB-BD31-4B8C-83A1-F6EECF244321}">
                <p14:modId xmlns:p14="http://schemas.microsoft.com/office/powerpoint/2010/main" val="2717052286"/>
              </p:ext>
            </p:extLst>
          </p:nvPr>
        </p:nvGraphicFramePr>
        <p:xfrm>
          <a:off x="553791" y="4209245"/>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sp>
        <p:nvSpPr>
          <p:cNvPr id="7" name="Tekstvak 6"/>
          <p:cNvSpPr txBox="1"/>
          <p:nvPr/>
        </p:nvSpPr>
        <p:spPr>
          <a:xfrm>
            <a:off x="553791" y="1083199"/>
            <a:ext cx="3527749" cy="477054"/>
          </a:xfrm>
          <a:prstGeom prst="rect">
            <a:avLst/>
          </a:prstGeom>
          <a:noFill/>
        </p:spPr>
        <p:txBody>
          <a:bodyPr wrap="square" rtlCol="0">
            <a:spAutoFit/>
          </a:bodyPr>
          <a:lstStyle/>
          <a:p>
            <a:r>
              <a:rPr lang="nl-NL" sz="2500" dirty="0" smtClean="0"/>
              <a:t>Vanuit </a:t>
            </a:r>
            <a:r>
              <a:rPr lang="nl-NL" sz="2500" dirty="0" err="1" smtClean="0"/>
              <a:t>tara</a:t>
            </a:r>
            <a:r>
              <a:rPr lang="nl-NL" sz="2500" dirty="0" smtClean="0"/>
              <a:t> bekeken</a:t>
            </a:r>
            <a:endParaRPr lang="nl-NL" sz="2500" dirty="0"/>
          </a:p>
        </p:txBody>
      </p:sp>
      <p:sp>
        <p:nvSpPr>
          <p:cNvPr id="8" name="Tekstvak 7"/>
          <p:cNvSpPr txBox="1"/>
          <p:nvPr/>
        </p:nvSpPr>
        <p:spPr>
          <a:xfrm>
            <a:off x="553791" y="3643948"/>
            <a:ext cx="6529589" cy="477054"/>
          </a:xfrm>
          <a:prstGeom prst="rect">
            <a:avLst/>
          </a:prstGeom>
          <a:noFill/>
        </p:spPr>
        <p:txBody>
          <a:bodyPr wrap="square" rtlCol="0">
            <a:spAutoFit/>
          </a:bodyPr>
          <a:lstStyle/>
          <a:p>
            <a:r>
              <a:rPr lang="nl-NL" sz="2500" dirty="0" smtClean="0"/>
              <a:t>Vanuit </a:t>
            </a:r>
            <a:r>
              <a:rPr lang="nl-NL" sz="2500" dirty="0" err="1" smtClean="0"/>
              <a:t>sofie</a:t>
            </a:r>
            <a:r>
              <a:rPr lang="nl-NL" sz="2500" dirty="0" smtClean="0"/>
              <a:t> bekeken.</a:t>
            </a:r>
            <a:endParaRPr lang="nl-NL" sz="2500" dirty="0"/>
          </a:p>
        </p:txBody>
      </p:sp>
      <p:sp>
        <p:nvSpPr>
          <p:cNvPr id="10" name="PIJL-OMLAAG 9"/>
          <p:cNvSpPr/>
          <p:nvPr/>
        </p:nvSpPr>
        <p:spPr>
          <a:xfrm>
            <a:off x="5087156" y="1083199"/>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OMLAAG 11"/>
          <p:cNvSpPr/>
          <p:nvPr/>
        </p:nvSpPr>
        <p:spPr>
          <a:xfrm>
            <a:off x="7049039" y="1127321"/>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PIJL-LINKS 14"/>
          <p:cNvSpPr/>
          <p:nvPr/>
        </p:nvSpPr>
        <p:spPr>
          <a:xfrm>
            <a:off x="5409126"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LINKS 15"/>
          <p:cNvSpPr/>
          <p:nvPr/>
        </p:nvSpPr>
        <p:spPr>
          <a:xfrm>
            <a:off x="7371009"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PIJL-LINKS 16"/>
          <p:cNvSpPr/>
          <p:nvPr/>
        </p:nvSpPr>
        <p:spPr>
          <a:xfrm>
            <a:off x="5872766" y="5165994"/>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PIJL-LINKS 17"/>
          <p:cNvSpPr/>
          <p:nvPr/>
        </p:nvSpPr>
        <p:spPr>
          <a:xfrm>
            <a:off x="5872766" y="5690315"/>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PIJL-RECHTS 18"/>
          <p:cNvSpPr/>
          <p:nvPr/>
        </p:nvSpPr>
        <p:spPr>
          <a:xfrm>
            <a:off x="1970468" y="52479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RECHTS 19"/>
          <p:cNvSpPr/>
          <p:nvPr/>
        </p:nvSpPr>
        <p:spPr>
          <a:xfrm>
            <a:off x="1970468" y="57022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3255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5" grpId="0" animBg="1"/>
      <p:bldP spid="16" grpId="0" animBg="1"/>
      <p:bldP spid="17" grpId="0" animBg="1"/>
      <p:bldP spid="18" grpId="0" animBg="1"/>
      <p:bldP spid="19"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Prisoners-dilemma omdat?</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Wij zien dat ze allebei beter af zijn als ze beide zwijgen.</a:t>
            </a:r>
          </a:p>
          <a:p>
            <a:r>
              <a:rPr lang="nl-NL" sz="2500" dirty="0" smtClean="0"/>
              <a:t>Daarentegen zullen ze dat beide niet doen omdat:</a:t>
            </a:r>
          </a:p>
          <a:p>
            <a:r>
              <a:rPr lang="nl-NL" sz="2500" dirty="0" smtClean="0"/>
              <a:t>Ongeacht wat de ander kiest, het is voor het individu altijd beter te bekken..</a:t>
            </a:r>
          </a:p>
          <a:p>
            <a:r>
              <a:rPr lang="nl-NL" sz="2500" dirty="0" smtClean="0"/>
              <a:t>Wanneer er 1 keuze altijd beter is dan de andere, spreken we van een </a:t>
            </a:r>
            <a:r>
              <a:rPr lang="nl-NL" sz="2500" b="1" dirty="0" smtClean="0"/>
              <a:t>dominante strategie. </a:t>
            </a:r>
          </a:p>
          <a:p>
            <a:r>
              <a:rPr lang="nl-NL" sz="2500" dirty="0" smtClean="0"/>
              <a:t>Er is een punt waar ze beide beter af zijn (zwijgen/zwijgen was 3-3 terwijl bekennen 10-10 was)</a:t>
            </a:r>
          </a:p>
          <a:p>
            <a:endParaRPr lang="nl-NL" sz="2500" dirty="0"/>
          </a:p>
        </p:txBody>
      </p:sp>
    </p:spTree>
    <p:extLst>
      <p:ext uri="{BB962C8B-B14F-4D97-AF65-F5344CB8AC3E}">
        <p14:creationId xmlns:p14="http://schemas.microsoft.com/office/powerpoint/2010/main" val="180423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Hoofdstuk 3: </a:t>
            </a:r>
            <a:r>
              <a:rPr lang="nl-NL" dirty="0"/>
              <a:t>Werken en belasting betalen.</a:t>
            </a:r>
            <a:br>
              <a:rPr lang="nl-NL" dirty="0"/>
            </a:br>
            <a:endParaRPr lang="nl-NL" dirty="0"/>
          </a:p>
        </p:txBody>
      </p:sp>
      <p:sp>
        <p:nvSpPr>
          <p:cNvPr id="3" name="Tijdelijke aanduiding voor inhoud 2"/>
          <p:cNvSpPr>
            <a:spLocks noGrp="1"/>
          </p:cNvSpPr>
          <p:nvPr>
            <p:ph idx="1"/>
          </p:nvPr>
        </p:nvSpPr>
        <p:spPr/>
        <p:txBody>
          <a:bodyPr>
            <a:normAutofit/>
          </a:bodyPr>
          <a:lstStyle/>
          <a:p>
            <a:r>
              <a:rPr lang="nl-NL" sz="2500" dirty="0" smtClean="0"/>
              <a:t>Wanneer je inkomen verdiend (via de productiefactoren; loon, winst, huur, rente, pacht) ga je hierover belasting betalen.</a:t>
            </a:r>
          </a:p>
          <a:p>
            <a:r>
              <a:rPr lang="nl-NL" sz="2500" dirty="0" smtClean="0"/>
              <a:t>Je betaald belasting aan de overheid die dit geld gebruikt voor subsidies/uitkeringen en overheidsconsumptie.</a:t>
            </a:r>
          </a:p>
          <a:p>
            <a:r>
              <a:rPr lang="nl-NL" sz="2500" dirty="0" smtClean="0"/>
              <a:t>In hoofdstuk 3 gaan we kijken naar de te betalen belasting wanneer je loon verdiend.</a:t>
            </a:r>
          </a:p>
          <a:p>
            <a:endParaRPr lang="nl-NL" sz="2500" dirty="0"/>
          </a:p>
        </p:txBody>
      </p:sp>
    </p:spTree>
    <p:extLst>
      <p:ext uri="{BB962C8B-B14F-4D97-AF65-F5344CB8AC3E}">
        <p14:creationId xmlns:p14="http://schemas.microsoft.com/office/powerpoint/2010/main" val="3452850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 introductie.</a:t>
            </a:r>
            <a:endParaRPr lang="nl-NL" dirty="0"/>
          </a:p>
        </p:txBody>
      </p:sp>
      <p:sp>
        <p:nvSpPr>
          <p:cNvPr id="3" name="Tijdelijke aanduiding voor inhoud 2"/>
          <p:cNvSpPr>
            <a:spLocks noGrp="1"/>
          </p:cNvSpPr>
          <p:nvPr>
            <p:ph idx="1"/>
          </p:nvPr>
        </p:nvSpPr>
        <p:spPr/>
        <p:txBody>
          <a:bodyPr>
            <a:normAutofit/>
          </a:bodyPr>
          <a:lstStyle/>
          <a:p>
            <a:r>
              <a:rPr lang="nl-NL" sz="2500" dirty="0" smtClean="0"/>
              <a:t>Lees bladzijde 16, en maak opgaves 3.1 en 3.2</a:t>
            </a:r>
          </a:p>
          <a:p>
            <a:r>
              <a:rPr lang="nl-NL" sz="2500" dirty="0" smtClean="0"/>
              <a:t>Je hebt hiervoor 10 minuten. Lees in eerste instantie zelfstandig de tekst, maak daarna pas de opgaves. De eerste 5 minuten wordt er niet overlegd, daarna mag je bij het maken van de opgaves overleggen.</a:t>
            </a:r>
            <a:endParaRPr lang="nl-NL" sz="2500" dirty="0"/>
          </a:p>
        </p:txBody>
      </p:sp>
      <p:sp>
        <p:nvSpPr>
          <p:cNvPr id="6" name="Ovaal 5"/>
          <p:cNvSpPr/>
          <p:nvPr/>
        </p:nvSpPr>
        <p:spPr>
          <a:xfrm>
            <a:off x="8448542" y="355456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7" name="Ovaal 6"/>
          <p:cNvSpPr/>
          <p:nvPr/>
        </p:nvSpPr>
        <p:spPr>
          <a:xfrm>
            <a:off x="8448542" y="355456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8" name="Ovaal 7"/>
          <p:cNvSpPr/>
          <p:nvPr/>
        </p:nvSpPr>
        <p:spPr>
          <a:xfrm>
            <a:off x="8448542" y="3554567"/>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9" name="Ovaal 8"/>
          <p:cNvSpPr/>
          <p:nvPr/>
        </p:nvSpPr>
        <p:spPr>
          <a:xfrm>
            <a:off x="8448542" y="3554566"/>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0" name="Ovaal 9"/>
          <p:cNvSpPr/>
          <p:nvPr/>
        </p:nvSpPr>
        <p:spPr>
          <a:xfrm>
            <a:off x="8448542" y="355456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1" name="Ovaal 10"/>
          <p:cNvSpPr/>
          <p:nvPr/>
        </p:nvSpPr>
        <p:spPr>
          <a:xfrm>
            <a:off x="8448542" y="355456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2" name="Ovaal 11"/>
          <p:cNvSpPr/>
          <p:nvPr/>
        </p:nvSpPr>
        <p:spPr>
          <a:xfrm>
            <a:off x="8448542" y="355456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3" name="Ovaal 12"/>
          <p:cNvSpPr/>
          <p:nvPr/>
        </p:nvSpPr>
        <p:spPr>
          <a:xfrm>
            <a:off x="8448542" y="3554564"/>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4" name="Ovaal 13"/>
          <p:cNvSpPr/>
          <p:nvPr/>
        </p:nvSpPr>
        <p:spPr>
          <a:xfrm>
            <a:off x="8448542" y="3554563"/>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5" name="Ovaal 14"/>
          <p:cNvSpPr/>
          <p:nvPr/>
        </p:nvSpPr>
        <p:spPr>
          <a:xfrm>
            <a:off x="8448542" y="3554562"/>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8448542" y="3554561"/>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8448542" y="355456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8448542" y="355456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8448542" y="3554559"/>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7207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59000"/>
                                        <p:tgtEl>
                                          <p:spTgt spid="6"/>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heel(1)">
                                      <p:cBhvr>
                                        <p:cTn id="11" dur="59000"/>
                                        <p:tgtEl>
                                          <p:spTgt spid="7"/>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heel(1)">
                                      <p:cBhvr>
                                        <p:cTn id="15" dur="59000"/>
                                        <p:tgtEl>
                                          <p:spTgt spid="8"/>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59000"/>
                                        <p:tgtEl>
                                          <p:spTgt spid="9"/>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heel(1)">
                                      <p:cBhvr>
                                        <p:cTn id="23" dur="59000"/>
                                        <p:tgtEl>
                                          <p:spTgt spid="10"/>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1)">
                                      <p:cBhvr>
                                        <p:cTn id="27" dur="59000"/>
                                        <p:tgtEl>
                                          <p:spTgt spid="11"/>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heel(1)">
                                      <p:cBhvr>
                                        <p:cTn id="31" dur="59000"/>
                                        <p:tgtEl>
                                          <p:spTgt spid="12"/>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heel(1)">
                                      <p:cBhvr>
                                        <p:cTn id="35" dur="59000"/>
                                        <p:tgtEl>
                                          <p:spTgt spid="13"/>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heel(1)">
                                      <p:cBhvr>
                                        <p:cTn id="39" dur="59000"/>
                                        <p:tgtEl>
                                          <p:spTgt spid="14"/>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heel(1)">
                                      <p:cBhvr>
                                        <p:cTn id="43" dur="59000"/>
                                        <p:tgtEl>
                                          <p:spTgt spid="15"/>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heel(1)">
                                      <p:cBhvr>
                                        <p:cTn id="47" dur="59000"/>
                                        <p:tgtEl>
                                          <p:spTgt spid="16"/>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heel(1)">
                                      <p:cBhvr>
                                        <p:cTn id="51" dur="59000"/>
                                        <p:tgtEl>
                                          <p:spTgt spid="17"/>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heel(1)">
                                      <p:cBhvr>
                                        <p:cTn id="55" dur="59000"/>
                                        <p:tgtEl>
                                          <p:spTgt spid="18"/>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heel(1)">
                                      <p:cBhvr>
                                        <p:cTn id="59" dur="59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 en 3.2</a:t>
            </a:r>
            <a:endParaRPr lang="nl-NL" dirty="0"/>
          </a:p>
        </p:txBody>
      </p:sp>
      <p:pic>
        <p:nvPicPr>
          <p:cNvPr id="4" name="Tijdelijke aanduiding voor inhoud 3"/>
          <p:cNvPicPr>
            <a:picLocks noGrp="1" noChangeAspect="1"/>
          </p:cNvPicPr>
          <p:nvPr>
            <p:ph idx="1"/>
          </p:nvPr>
        </p:nvPicPr>
        <p:blipFill rotWithShape="1">
          <a:blip r:embed="rId2"/>
          <a:srcRect b="72849"/>
          <a:stretch/>
        </p:blipFill>
        <p:spPr>
          <a:xfrm>
            <a:off x="0" y="1269999"/>
            <a:ext cx="12621296" cy="906531"/>
          </a:xfrm>
          <a:prstGeom prst="rect">
            <a:avLst/>
          </a:prstGeom>
        </p:spPr>
      </p:pic>
      <p:pic>
        <p:nvPicPr>
          <p:cNvPr id="5" name="Tijdelijke aanduiding voor inhoud 3"/>
          <p:cNvPicPr>
            <a:picLocks noChangeAspect="1"/>
          </p:cNvPicPr>
          <p:nvPr/>
        </p:nvPicPr>
        <p:blipFill rotWithShape="1">
          <a:blip r:embed="rId2"/>
          <a:srcRect b="28490"/>
          <a:stretch/>
        </p:blipFill>
        <p:spPr>
          <a:xfrm>
            <a:off x="0" y="1269999"/>
            <a:ext cx="12621296" cy="2387601"/>
          </a:xfrm>
          <a:prstGeom prst="rect">
            <a:avLst/>
          </a:prstGeom>
        </p:spPr>
      </p:pic>
      <p:pic>
        <p:nvPicPr>
          <p:cNvPr id="6" name="Tijdelijke aanduiding voor inhoud 3"/>
          <p:cNvPicPr>
            <a:picLocks noChangeAspect="1"/>
          </p:cNvPicPr>
          <p:nvPr/>
        </p:nvPicPr>
        <p:blipFill rotWithShape="1">
          <a:blip r:embed="rId2"/>
          <a:srcRect b="16532"/>
          <a:stretch/>
        </p:blipFill>
        <p:spPr>
          <a:xfrm>
            <a:off x="0" y="1270000"/>
            <a:ext cx="12621296" cy="2786846"/>
          </a:xfrm>
          <a:prstGeom prst="rect">
            <a:avLst/>
          </a:prstGeom>
        </p:spPr>
      </p:pic>
      <p:pic>
        <p:nvPicPr>
          <p:cNvPr id="7" name="Tijdelijke aanduiding voor inhoud 3"/>
          <p:cNvPicPr>
            <a:picLocks noChangeAspect="1"/>
          </p:cNvPicPr>
          <p:nvPr/>
        </p:nvPicPr>
        <p:blipFill rotWithShape="1">
          <a:blip r:embed="rId2"/>
          <a:srcRect b="-440"/>
          <a:stretch/>
        </p:blipFill>
        <p:spPr>
          <a:xfrm>
            <a:off x="0" y="1269999"/>
            <a:ext cx="12621296" cy="3353515"/>
          </a:xfrm>
          <a:prstGeom prst="rect">
            <a:avLst/>
          </a:prstGeom>
        </p:spPr>
      </p:pic>
    </p:spTree>
    <p:extLst>
      <p:ext uri="{BB962C8B-B14F-4D97-AF65-F5344CB8AC3E}">
        <p14:creationId xmlns:p14="http://schemas.microsoft.com/office/powerpoint/2010/main" val="142277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TLDR:</a:t>
            </a:r>
            <a:endParaRPr lang="nl-NL" dirty="0"/>
          </a:p>
        </p:txBody>
      </p:sp>
      <p:sp>
        <p:nvSpPr>
          <p:cNvPr id="3" name="Tijdelijke aanduiding voor inhoud 2"/>
          <p:cNvSpPr>
            <a:spLocks noGrp="1"/>
          </p:cNvSpPr>
          <p:nvPr>
            <p:ph idx="1"/>
          </p:nvPr>
        </p:nvSpPr>
        <p:spPr>
          <a:xfrm>
            <a:off x="0" y="1275009"/>
            <a:ext cx="9274002" cy="4766354"/>
          </a:xfrm>
        </p:spPr>
        <p:txBody>
          <a:bodyPr>
            <a:noAutofit/>
          </a:bodyPr>
          <a:lstStyle/>
          <a:p>
            <a:r>
              <a:rPr lang="nl-NL" sz="2500" dirty="0" smtClean="0"/>
              <a:t>Wanneer we loon verdienen, betalen we belasting hierover. Deze belasting wordt door de werkgever ingehouden. De belasting die je moet betalen over je loon noemen loonheffing.</a:t>
            </a:r>
          </a:p>
          <a:p>
            <a:r>
              <a:rPr lang="nl-NL" sz="2500" dirty="0" smtClean="0"/>
              <a:t>Je hoeft niet de volledige loonheffing te betalen, je hebt namelijk recht op een korting, de heffingskorting genoemd.</a:t>
            </a:r>
          </a:p>
          <a:p>
            <a:r>
              <a:rPr lang="nl-NL" sz="2500" dirty="0" smtClean="0"/>
              <a:t>Bij een klein baantje is de heffingskorting vaak groter dan de loonheffing, dan hoef je dus helemaal geen belasting te betalen. </a:t>
            </a:r>
          </a:p>
          <a:p>
            <a:r>
              <a:rPr lang="nl-NL" sz="2500" dirty="0" smtClean="0"/>
              <a:t>Wanneer je teveel belasting hebt betaald tijdens het jaar krijg je dat aan het einde van het jaar  terug, wanneer je te weinig hebt betaald moet je dat aan het einde van het jaar bij betalen.</a:t>
            </a:r>
          </a:p>
          <a:p>
            <a:endParaRPr lang="nl-NL" sz="2500" dirty="0"/>
          </a:p>
        </p:txBody>
      </p:sp>
    </p:spTree>
    <p:extLst>
      <p:ext uri="{BB962C8B-B14F-4D97-AF65-F5344CB8AC3E}">
        <p14:creationId xmlns:p14="http://schemas.microsoft.com/office/powerpoint/2010/main" val="226459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Belasting in Nederland.</a:t>
            </a:r>
            <a:endParaRPr lang="nl-NL" dirty="0"/>
          </a:p>
        </p:txBody>
      </p:sp>
      <p:sp>
        <p:nvSpPr>
          <p:cNvPr id="3" name="Tijdelijke aanduiding voor inhoud 2"/>
          <p:cNvSpPr>
            <a:spLocks noGrp="1"/>
          </p:cNvSpPr>
          <p:nvPr>
            <p:ph idx="1"/>
          </p:nvPr>
        </p:nvSpPr>
        <p:spPr/>
        <p:txBody>
          <a:bodyPr>
            <a:normAutofit/>
          </a:bodyPr>
          <a:lstStyle/>
          <a:p>
            <a:r>
              <a:rPr lang="nl-NL" sz="2500" dirty="0" smtClean="0"/>
              <a:t>In Nederland is er niet één belastingpercentage, maar stijgt het belasting percentage wanneer je inkomen stijgt.</a:t>
            </a:r>
          </a:p>
          <a:p>
            <a:r>
              <a:rPr lang="nl-NL" sz="2500" dirty="0" smtClean="0"/>
              <a:t>Maar hoe berekenen we precies hoeveel belasting we moeten betalen?</a:t>
            </a:r>
            <a:endParaRPr lang="nl-NL" sz="2500" dirty="0"/>
          </a:p>
        </p:txBody>
      </p:sp>
    </p:spTree>
    <p:extLst>
      <p:ext uri="{BB962C8B-B14F-4D97-AF65-F5344CB8AC3E}">
        <p14:creationId xmlns:p14="http://schemas.microsoft.com/office/powerpoint/2010/main" val="3949406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1881</TotalTime>
  <Words>1345</Words>
  <Application>Microsoft Office PowerPoint</Application>
  <PresentationFormat>Breedbeeld</PresentationFormat>
  <Paragraphs>158</Paragraphs>
  <Slides>28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28</vt:i4>
      </vt:variant>
    </vt:vector>
  </HeadingPairs>
  <TitlesOfParts>
    <vt:vector size="33" baseType="lpstr">
      <vt:lpstr>Arial</vt:lpstr>
      <vt:lpstr>Trebuchet MS</vt:lpstr>
      <vt:lpstr>Wingdings</vt:lpstr>
      <vt:lpstr>Wingdings 3</vt:lpstr>
      <vt:lpstr>Facet</vt:lpstr>
      <vt:lpstr>Welkom 4 Havo.</vt:lpstr>
      <vt:lpstr>Planner aankomende 2 uur.</vt:lpstr>
      <vt:lpstr>PowerPoint-presentatie</vt:lpstr>
      <vt:lpstr>Prisoners-dilemma omdat?</vt:lpstr>
      <vt:lpstr>Hoofdstuk 3: Werken en belasting betalen. </vt:lpstr>
      <vt:lpstr>Ter introductie.</vt:lpstr>
      <vt:lpstr>3.1 en 3.2</vt:lpstr>
      <vt:lpstr>TLDR:</vt:lpstr>
      <vt:lpstr>Belasting in Nederland.</vt:lpstr>
      <vt:lpstr>PowerPoint-presentatie</vt:lpstr>
      <vt:lpstr>Voorbeeld:</vt:lpstr>
      <vt:lpstr>Maak opdracht 3.4 ze verdiend 13 maanden salaris.</vt:lpstr>
      <vt:lpstr>PowerPoint-presentatie</vt:lpstr>
      <vt:lpstr>belastingpercentage</vt:lpstr>
      <vt:lpstr>Bladzijde 18, tabel 3.2</vt:lpstr>
      <vt:lpstr>Lees zorgvuldig door bladzijde 18.</vt:lpstr>
      <vt:lpstr>Planning vandaag.</vt:lpstr>
      <vt:lpstr>Voorbeeld:</vt:lpstr>
      <vt:lpstr>Open bladzijde 18</vt:lpstr>
      <vt:lpstr>PowerPoint-presentatie</vt:lpstr>
      <vt:lpstr>Gemiddelde heffingstarief.</vt:lpstr>
      <vt:lpstr>Type belastingsystemen: proportioneel.</vt:lpstr>
      <vt:lpstr>Type belastingsystemen: progressief</vt:lpstr>
      <vt:lpstr>Type belastingsystemen: degressief</vt:lpstr>
      <vt:lpstr>Maak opdracht 3.6 en 3.7</vt:lpstr>
      <vt:lpstr>PowerPoint-presentatie</vt:lpstr>
      <vt:lpstr>PowerPoint-presentatie</vt:lpstr>
      <vt:lpstr>Zelfstandig aan de slag/hw tm3.9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terug VWO 5.</dc:title>
  <dc:creator>Bas Jacobs</dc:creator>
  <cp:lastModifiedBy>Bas Jacobs</cp:lastModifiedBy>
  <cp:revision>52</cp:revision>
  <dcterms:created xsi:type="dcterms:W3CDTF">2016-09-06T06:57:02Z</dcterms:created>
  <dcterms:modified xsi:type="dcterms:W3CDTF">2017-12-11T09:13:05Z</dcterms:modified>
</cp:coreProperties>
</file>